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602" r:id="rId3"/>
    <p:sldId id="258" r:id="rId4"/>
    <p:sldId id="603" r:id="rId5"/>
    <p:sldId id="604" r:id="rId6"/>
    <p:sldId id="608" r:id="rId7"/>
    <p:sldId id="607" r:id="rId8"/>
    <p:sldId id="605" r:id="rId9"/>
    <p:sldId id="606" r:id="rId10"/>
    <p:sldId id="609" r:id="rId11"/>
    <p:sldId id="610" r:id="rId12"/>
    <p:sldId id="611" r:id="rId13"/>
    <p:sldId id="612" r:id="rId14"/>
    <p:sldId id="613" r:id="rId15"/>
    <p:sldId id="599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8BA2"/>
    <a:srgbClr val="D4694F"/>
    <a:srgbClr val="763746"/>
    <a:srgbClr val="4E4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>
        <p:scale>
          <a:sx n="109" d="100"/>
          <a:sy n="109" d="100"/>
        </p:scale>
        <p:origin x="14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52CF3-0AE4-9748-851C-8FD4B1ED39DA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BF1CB-051C-214C-8967-44987813EE1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78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EC236-F1D3-1F92-BA1E-39DC7F406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F7B1A4-C274-DA1B-6EF9-16C6D1947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502F37-6D93-0C05-61AC-80AF95BD7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B2A8A9-A99A-E7E3-5089-F6957204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CC7D7D-8B9D-EBD9-B196-4AB81E15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2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D5AA2-51B5-D692-D6AD-BCE85C9B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AEC4D6-3CE4-9C6C-BD82-4D2CFD2B3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06D990-E0FA-6327-2E95-1A0B3B02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E578CA-9933-B0CD-416F-D1EFF715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BC03A3-B533-86F2-3018-7264C3AB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0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9995A75-D160-55C2-EA69-52A225AB1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28F6A0-457D-AF55-421F-7E3B5520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744857-4673-5A75-8A92-741F2C04A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A2C057-8B23-EB6B-1280-75CAACE64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6575F5-DF8C-4B19-82E5-9205C78B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70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03161" y="5371122"/>
            <a:ext cx="499192" cy="1283821"/>
            <a:chOff x="-720900" y="1958300"/>
            <a:chExt cx="462900" cy="1190488"/>
          </a:xfrm>
        </p:grpSpPr>
        <p:sp>
          <p:nvSpPr>
            <p:cNvPr id="10" name="Google Shape;10;p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</p:grpSpPr>
        <p:sp>
          <p:nvSpPr>
            <p:cNvPr id="26" name="Google Shape;26;p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950967" y="719323"/>
            <a:ext cx="6565600" cy="2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950967" y="3649136"/>
            <a:ext cx="3437600" cy="8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8166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1091100" y="3173868"/>
            <a:ext cx="5844800" cy="21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1091100" y="877200"/>
            <a:ext cx="3195200" cy="210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3333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6" name="Google Shape;46;p3"/>
          <p:cNvGrpSpPr/>
          <p:nvPr/>
        </p:nvGrpSpPr>
        <p:grpSpPr>
          <a:xfrm rot="10800000" flipH="1">
            <a:off x="203161" y="203203"/>
            <a:ext cx="499192" cy="1283821"/>
            <a:chOff x="-720900" y="1958300"/>
            <a:chExt cx="462900" cy="1190488"/>
          </a:xfrm>
        </p:grpSpPr>
        <p:sp>
          <p:nvSpPr>
            <p:cNvPr id="47" name="Google Shape;47;p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2" name="Google Shape;62;p3"/>
          <p:cNvGrpSpPr/>
          <p:nvPr/>
        </p:nvGrpSpPr>
        <p:grpSpPr>
          <a:xfrm rot="5400000" flipH="1">
            <a:off x="595528" y="5763303"/>
            <a:ext cx="499192" cy="1283821"/>
            <a:chOff x="-720900" y="1958300"/>
            <a:chExt cx="462900" cy="1190488"/>
          </a:xfrm>
        </p:grpSpPr>
        <p:sp>
          <p:nvSpPr>
            <p:cNvPr id="63" name="Google Shape;63;p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5408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960000" y="1880567"/>
            <a:ext cx="10272000" cy="2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rgbClr val="333333"/>
                </a:solidFill>
              </a:defRPr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81" name="Google Shape;81;p4"/>
          <p:cNvGrpSpPr/>
          <p:nvPr/>
        </p:nvGrpSpPr>
        <p:grpSpPr>
          <a:xfrm rot="10800000">
            <a:off x="11489611" y="203203"/>
            <a:ext cx="499192" cy="1283821"/>
            <a:chOff x="-720900" y="1958300"/>
            <a:chExt cx="462900" cy="1190488"/>
          </a:xfrm>
        </p:grpSpPr>
        <p:sp>
          <p:nvSpPr>
            <p:cNvPr id="82" name="Google Shape;82;p4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97" name="Google Shape;97;p4"/>
          <p:cNvGrpSpPr/>
          <p:nvPr/>
        </p:nvGrpSpPr>
        <p:grpSpPr>
          <a:xfrm rot="-5400000">
            <a:off x="595477" y="5763436"/>
            <a:ext cx="499192" cy="1283821"/>
            <a:chOff x="-720900" y="1958300"/>
            <a:chExt cx="462900" cy="1190488"/>
          </a:xfrm>
        </p:grpSpPr>
        <p:sp>
          <p:nvSpPr>
            <p:cNvPr id="98" name="Google Shape;98;p4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127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3" name="Google Shape;153;p6"/>
          <p:cNvGrpSpPr/>
          <p:nvPr/>
        </p:nvGrpSpPr>
        <p:grpSpPr>
          <a:xfrm rot="10800000" flipH="1">
            <a:off x="203161" y="203203"/>
            <a:ext cx="499192" cy="1283821"/>
            <a:chOff x="-720900" y="1958300"/>
            <a:chExt cx="462900" cy="1190488"/>
          </a:xfrm>
        </p:grpSpPr>
        <p:sp>
          <p:nvSpPr>
            <p:cNvPr id="154" name="Google Shape;154;p6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9" name="Google Shape;169;p6"/>
          <p:cNvGrpSpPr/>
          <p:nvPr/>
        </p:nvGrpSpPr>
        <p:grpSpPr>
          <a:xfrm rot="5400000" flipH="1">
            <a:off x="11097295" y="5763436"/>
            <a:ext cx="499192" cy="1283821"/>
            <a:chOff x="-720900" y="1958300"/>
            <a:chExt cx="462900" cy="1190488"/>
          </a:xfrm>
        </p:grpSpPr>
        <p:sp>
          <p:nvSpPr>
            <p:cNvPr id="170" name="Google Shape;170;p6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87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950967" y="1664000"/>
            <a:ext cx="5295600" cy="10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subTitle" idx="1"/>
          </p:nvPr>
        </p:nvSpPr>
        <p:spPr>
          <a:xfrm>
            <a:off x="950967" y="2720400"/>
            <a:ext cx="5295600" cy="2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7"/>
          <p:cNvSpPr>
            <a:spLocks noGrp="1"/>
          </p:cNvSpPr>
          <p:nvPr>
            <p:ph type="pic" idx="2"/>
          </p:nvPr>
        </p:nvSpPr>
        <p:spPr>
          <a:xfrm>
            <a:off x="7104100" y="1331067"/>
            <a:ext cx="4137200" cy="5526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189" name="Google Shape;189;p7"/>
          <p:cNvGrpSpPr/>
          <p:nvPr/>
        </p:nvGrpSpPr>
        <p:grpSpPr>
          <a:xfrm rot="-5400000">
            <a:off x="595528" y="5763288"/>
            <a:ext cx="499192" cy="1283821"/>
            <a:chOff x="-720900" y="1958300"/>
            <a:chExt cx="462900" cy="1190488"/>
          </a:xfrm>
        </p:grpSpPr>
        <p:sp>
          <p:nvSpPr>
            <p:cNvPr id="190" name="Google Shape;190;p7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5310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221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8861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54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85EAB-4F57-6D16-CBCB-4F59B30E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4844CF-DBDB-2AB6-B3FA-6B29E95CE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7489AA-C512-8274-20B0-7F9F1984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4FEAFC-10E8-6740-10E4-D967F238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6539A4-0847-90DD-28B7-21CA617B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09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>
            <a:spLocks noGrp="1"/>
          </p:cNvSpPr>
          <p:nvPr>
            <p:ph type="title" hasCustomPrompt="1"/>
          </p:nvPr>
        </p:nvSpPr>
        <p:spPr>
          <a:xfrm>
            <a:off x="950967" y="2408700"/>
            <a:ext cx="6995200" cy="13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14" name="Google Shape;214;p11"/>
          <p:cNvSpPr txBox="1">
            <a:spLocks noGrp="1"/>
          </p:cNvSpPr>
          <p:nvPr>
            <p:ph type="subTitle" idx="1"/>
          </p:nvPr>
        </p:nvSpPr>
        <p:spPr>
          <a:xfrm>
            <a:off x="950967" y="3868200"/>
            <a:ext cx="69952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323095" y="200688"/>
            <a:ext cx="499192" cy="1283821"/>
            <a:chOff x="-720900" y="1958300"/>
            <a:chExt cx="462900" cy="1190488"/>
          </a:xfrm>
        </p:grpSpPr>
        <p:sp>
          <p:nvSpPr>
            <p:cNvPr id="216" name="Google Shape;216;p11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1" name="Google Shape;231;p11"/>
          <p:cNvGrpSpPr/>
          <p:nvPr/>
        </p:nvGrpSpPr>
        <p:grpSpPr>
          <a:xfrm rot="5400000">
            <a:off x="1480228" y="-191612"/>
            <a:ext cx="499192" cy="1283821"/>
            <a:chOff x="-720900" y="1958300"/>
            <a:chExt cx="462900" cy="1190488"/>
          </a:xfrm>
        </p:grpSpPr>
        <p:sp>
          <p:nvSpPr>
            <p:cNvPr id="232" name="Google Shape;232;p11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016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837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2" hasCustomPrompt="1"/>
          </p:nvPr>
        </p:nvSpPr>
        <p:spPr>
          <a:xfrm>
            <a:off x="1163200" y="2153701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3" hasCustomPrompt="1"/>
          </p:nvPr>
        </p:nvSpPr>
        <p:spPr>
          <a:xfrm>
            <a:off x="1163200" y="4268132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4" hasCustomPrompt="1"/>
          </p:nvPr>
        </p:nvSpPr>
        <p:spPr>
          <a:xfrm>
            <a:off x="4559000" y="2153701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5" hasCustomPrompt="1"/>
          </p:nvPr>
        </p:nvSpPr>
        <p:spPr>
          <a:xfrm>
            <a:off x="4559000" y="4268132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6" hasCustomPrompt="1"/>
          </p:nvPr>
        </p:nvSpPr>
        <p:spPr>
          <a:xfrm>
            <a:off x="7954800" y="2153701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7" hasCustomPrompt="1"/>
          </p:nvPr>
        </p:nvSpPr>
        <p:spPr>
          <a:xfrm>
            <a:off x="7954800" y="4268132"/>
            <a:ext cx="14328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Bahnschrift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1"/>
          </p:nvPr>
        </p:nvSpPr>
        <p:spPr>
          <a:xfrm>
            <a:off x="1163200" y="29173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8"/>
          </p:nvPr>
        </p:nvSpPr>
        <p:spPr>
          <a:xfrm>
            <a:off x="4559000" y="29173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9"/>
          </p:nvPr>
        </p:nvSpPr>
        <p:spPr>
          <a:xfrm>
            <a:off x="7954800" y="29173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13"/>
          </p:nvPr>
        </p:nvSpPr>
        <p:spPr>
          <a:xfrm>
            <a:off x="1163200" y="50318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14"/>
          </p:nvPr>
        </p:nvSpPr>
        <p:spPr>
          <a:xfrm>
            <a:off x="4559000" y="50318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15"/>
          </p:nvPr>
        </p:nvSpPr>
        <p:spPr>
          <a:xfrm>
            <a:off x="7954800" y="5031800"/>
            <a:ext cx="3074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  <a:latin typeface="Bahnschrift" panose="020B0502040204020203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grpSp>
        <p:nvGrpSpPr>
          <p:cNvPr id="262" name="Google Shape;262;p13"/>
          <p:cNvGrpSpPr/>
          <p:nvPr/>
        </p:nvGrpSpPr>
        <p:grpSpPr>
          <a:xfrm>
            <a:off x="203161" y="5371122"/>
            <a:ext cx="499192" cy="1283821"/>
            <a:chOff x="-720900" y="1958300"/>
            <a:chExt cx="462900" cy="1190488"/>
          </a:xfrm>
          <a:solidFill>
            <a:srgbClr val="D4694F"/>
          </a:solidFill>
        </p:grpSpPr>
        <p:sp>
          <p:nvSpPr>
            <p:cNvPr id="263" name="Google Shape;263;p1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78" name="Google Shape;278;p13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  <a:solidFill>
            <a:srgbClr val="AB8BA2"/>
          </a:solidFill>
        </p:grpSpPr>
        <p:sp>
          <p:nvSpPr>
            <p:cNvPr id="279" name="Google Shape;279;p1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Bahnschrift" panose="020B0502040204020203" pitchFamily="34" charset="0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220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6" name="Google Shape;296;p14"/>
          <p:cNvGrpSpPr/>
          <p:nvPr/>
        </p:nvGrpSpPr>
        <p:grpSpPr>
          <a:xfrm>
            <a:off x="203161" y="5371122"/>
            <a:ext cx="499192" cy="1283821"/>
            <a:chOff x="-720900" y="1958300"/>
            <a:chExt cx="462900" cy="1190488"/>
          </a:xfrm>
        </p:grpSpPr>
        <p:sp>
          <p:nvSpPr>
            <p:cNvPr id="297" name="Google Shape;297;p14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12" name="Google Shape;312;p14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</p:grpSpPr>
        <p:sp>
          <p:nvSpPr>
            <p:cNvPr id="313" name="Google Shape;313;p14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6427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"/>
          <p:cNvSpPr txBox="1">
            <a:spLocks noGrp="1"/>
          </p:cNvSpPr>
          <p:nvPr>
            <p:ph type="title"/>
          </p:nvPr>
        </p:nvSpPr>
        <p:spPr>
          <a:xfrm>
            <a:off x="5427433" y="46129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1"/>
          </p:nvPr>
        </p:nvSpPr>
        <p:spPr>
          <a:xfrm>
            <a:off x="4993667" y="1068500"/>
            <a:ext cx="6247200" cy="32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331" name="Google Shape;331;p15"/>
          <p:cNvGrpSpPr/>
          <p:nvPr/>
        </p:nvGrpSpPr>
        <p:grpSpPr>
          <a:xfrm>
            <a:off x="323095" y="200688"/>
            <a:ext cx="499192" cy="1283821"/>
            <a:chOff x="-720900" y="1958300"/>
            <a:chExt cx="462900" cy="1190488"/>
          </a:xfrm>
        </p:grpSpPr>
        <p:sp>
          <p:nvSpPr>
            <p:cNvPr id="332" name="Google Shape;332;p15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3921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>
            <a:spLocks noGrp="1"/>
          </p:cNvSpPr>
          <p:nvPr>
            <p:ph type="title"/>
          </p:nvPr>
        </p:nvSpPr>
        <p:spPr>
          <a:xfrm>
            <a:off x="960000" y="712983"/>
            <a:ext cx="4316000" cy="151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6"/>
          <p:cNvSpPr txBox="1">
            <a:spLocks noGrp="1"/>
          </p:cNvSpPr>
          <p:nvPr>
            <p:ph type="subTitle" idx="1"/>
          </p:nvPr>
        </p:nvSpPr>
        <p:spPr>
          <a:xfrm>
            <a:off x="950967" y="2248133"/>
            <a:ext cx="4316000" cy="105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50" name="Google Shape;350;p16"/>
          <p:cNvGrpSpPr/>
          <p:nvPr/>
        </p:nvGrpSpPr>
        <p:grpSpPr>
          <a:xfrm>
            <a:off x="203161" y="5371122"/>
            <a:ext cx="499192" cy="1283821"/>
            <a:chOff x="-720900" y="1958300"/>
            <a:chExt cx="462900" cy="1190488"/>
          </a:xfrm>
        </p:grpSpPr>
        <p:sp>
          <p:nvSpPr>
            <p:cNvPr id="351" name="Google Shape;351;p16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66" name="Google Shape;366;p16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</p:grpSpPr>
        <p:sp>
          <p:nvSpPr>
            <p:cNvPr id="367" name="Google Shape;367;p16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8332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7"/>
          <p:cNvSpPr txBox="1">
            <a:spLocks noGrp="1"/>
          </p:cNvSpPr>
          <p:nvPr>
            <p:ph type="subTitle" idx="1"/>
          </p:nvPr>
        </p:nvSpPr>
        <p:spPr>
          <a:xfrm>
            <a:off x="1250167" y="3635397"/>
            <a:ext cx="29004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7"/>
          <p:cNvSpPr txBox="1">
            <a:spLocks noGrp="1"/>
          </p:cNvSpPr>
          <p:nvPr>
            <p:ph type="subTitle" idx="2"/>
          </p:nvPr>
        </p:nvSpPr>
        <p:spPr>
          <a:xfrm>
            <a:off x="4645796" y="3635397"/>
            <a:ext cx="29004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7"/>
          <p:cNvSpPr txBox="1">
            <a:spLocks noGrp="1"/>
          </p:cNvSpPr>
          <p:nvPr>
            <p:ph type="subTitle" idx="3"/>
          </p:nvPr>
        </p:nvSpPr>
        <p:spPr>
          <a:xfrm>
            <a:off x="8041433" y="3635397"/>
            <a:ext cx="29004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7"/>
          <p:cNvSpPr txBox="1">
            <a:spLocks noGrp="1"/>
          </p:cNvSpPr>
          <p:nvPr>
            <p:ph type="subTitle" idx="4"/>
          </p:nvPr>
        </p:nvSpPr>
        <p:spPr>
          <a:xfrm>
            <a:off x="1250167" y="2973433"/>
            <a:ext cx="2900400" cy="6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8" name="Google Shape;388;p17"/>
          <p:cNvSpPr txBox="1">
            <a:spLocks noGrp="1"/>
          </p:cNvSpPr>
          <p:nvPr>
            <p:ph type="subTitle" idx="5"/>
          </p:nvPr>
        </p:nvSpPr>
        <p:spPr>
          <a:xfrm>
            <a:off x="4645800" y="2973433"/>
            <a:ext cx="2900400" cy="6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subTitle" idx="6"/>
          </p:nvPr>
        </p:nvSpPr>
        <p:spPr>
          <a:xfrm>
            <a:off x="8041433" y="2973433"/>
            <a:ext cx="2900400" cy="6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grpSp>
        <p:nvGrpSpPr>
          <p:cNvPr id="390" name="Google Shape;390;p17"/>
          <p:cNvGrpSpPr/>
          <p:nvPr/>
        </p:nvGrpSpPr>
        <p:grpSpPr>
          <a:xfrm rot="10800000" flipH="1">
            <a:off x="203161" y="203203"/>
            <a:ext cx="499192" cy="1283821"/>
            <a:chOff x="-720900" y="1958300"/>
            <a:chExt cx="462900" cy="1190488"/>
          </a:xfrm>
        </p:grpSpPr>
        <p:sp>
          <p:nvSpPr>
            <p:cNvPr id="391" name="Google Shape;391;p17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06" name="Google Shape;406;p17"/>
          <p:cNvGrpSpPr/>
          <p:nvPr/>
        </p:nvGrpSpPr>
        <p:grpSpPr>
          <a:xfrm rot="5400000" flipH="1">
            <a:off x="11097295" y="5763436"/>
            <a:ext cx="499192" cy="1283821"/>
            <a:chOff x="-720900" y="1958300"/>
            <a:chExt cx="462900" cy="1190488"/>
          </a:xfrm>
        </p:grpSpPr>
        <p:sp>
          <p:nvSpPr>
            <p:cNvPr id="407" name="Google Shape;407;p17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0222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18"/>
          <p:cNvSpPr txBox="1">
            <a:spLocks noGrp="1"/>
          </p:cNvSpPr>
          <p:nvPr>
            <p:ph type="subTitle" idx="1"/>
          </p:nvPr>
        </p:nvSpPr>
        <p:spPr>
          <a:xfrm>
            <a:off x="1670965" y="24334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8"/>
          <p:cNvSpPr txBox="1">
            <a:spLocks noGrp="1"/>
          </p:cNvSpPr>
          <p:nvPr>
            <p:ph type="subTitle" idx="2"/>
          </p:nvPr>
        </p:nvSpPr>
        <p:spPr>
          <a:xfrm>
            <a:off x="6773035" y="24334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8"/>
          <p:cNvSpPr txBox="1">
            <a:spLocks noGrp="1"/>
          </p:cNvSpPr>
          <p:nvPr>
            <p:ph type="subTitle" idx="3"/>
          </p:nvPr>
        </p:nvSpPr>
        <p:spPr>
          <a:xfrm>
            <a:off x="1670965" y="48507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8"/>
          <p:cNvSpPr txBox="1">
            <a:spLocks noGrp="1"/>
          </p:cNvSpPr>
          <p:nvPr>
            <p:ph type="subTitle" idx="4"/>
          </p:nvPr>
        </p:nvSpPr>
        <p:spPr>
          <a:xfrm>
            <a:off x="6773035" y="4850767"/>
            <a:ext cx="37480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8"/>
          <p:cNvSpPr txBox="1">
            <a:spLocks noGrp="1"/>
          </p:cNvSpPr>
          <p:nvPr>
            <p:ph type="subTitle" idx="5"/>
          </p:nvPr>
        </p:nvSpPr>
        <p:spPr>
          <a:xfrm>
            <a:off x="1670965" y="1940733"/>
            <a:ext cx="37480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9" name="Google Shape;429;p18"/>
          <p:cNvSpPr txBox="1">
            <a:spLocks noGrp="1"/>
          </p:cNvSpPr>
          <p:nvPr>
            <p:ph type="subTitle" idx="6"/>
          </p:nvPr>
        </p:nvSpPr>
        <p:spPr>
          <a:xfrm>
            <a:off x="1670965" y="4358133"/>
            <a:ext cx="37480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30" name="Google Shape;430;p18"/>
          <p:cNvSpPr txBox="1">
            <a:spLocks noGrp="1"/>
          </p:cNvSpPr>
          <p:nvPr>
            <p:ph type="subTitle" idx="7"/>
          </p:nvPr>
        </p:nvSpPr>
        <p:spPr>
          <a:xfrm>
            <a:off x="6772999" y="1940733"/>
            <a:ext cx="37480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31" name="Google Shape;431;p18"/>
          <p:cNvSpPr txBox="1">
            <a:spLocks noGrp="1"/>
          </p:cNvSpPr>
          <p:nvPr>
            <p:ph type="subTitle" idx="8"/>
          </p:nvPr>
        </p:nvSpPr>
        <p:spPr>
          <a:xfrm>
            <a:off x="6772999" y="4358133"/>
            <a:ext cx="3748000" cy="6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grpSp>
        <p:nvGrpSpPr>
          <p:cNvPr id="432" name="Google Shape;432;p18"/>
          <p:cNvGrpSpPr/>
          <p:nvPr/>
        </p:nvGrpSpPr>
        <p:grpSpPr>
          <a:xfrm>
            <a:off x="203161" y="5371122"/>
            <a:ext cx="499192" cy="1283821"/>
            <a:chOff x="-720900" y="1958300"/>
            <a:chExt cx="462900" cy="1190488"/>
          </a:xfrm>
        </p:grpSpPr>
        <p:sp>
          <p:nvSpPr>
            <p:cNvPr id="433" name="Google Shape;433;p18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48" name="Google Shape;448;p18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</p:grpSpPr>
        <p:sp>
          <p:nvSpPr>
            <p:cNvPr id="449" name="Google Shape;449;p18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801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9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9"/>
          <p:cNvSpPr txBox="1">
            <a:spLocks noGrp="1"/>
          </p:cNvSpPr>
          <p:nvPr>
            <p:ph type="subTitle" idx="1"/>
          </p:nvPr>
        </p:nvSpPr>
        <p:spPr>
          <a:xfrm>
            <a:off x="960000" y="2600415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9"/>
          <p:cNvSpPr txBox="1">
            <a:spLocks noGrp="1"/>
          </p:cNvSpPr>
          <p:nvPr>
            <p:ph type="subTitle" idx="2"/>
          </p:nvPr>
        </p:nvSpPr>
        <p:spPr>
          <a:xfrm>
            <a:off x="4474400" y="2600415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9"/>
          <p:cNvSpPr txBox="1">
            <a:spLocks noGrp="1"/>
          </p:cNvSpPr>
          <p:nvPr>
            <p:ph type="subTitle" idx="3"/>
          </p:nvPr>
        </p:nvSpPr>
        <p:spPr>
          <a:xfrm>
            <a:off x="960000" y="4907467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9"/>
          <p:cNvSpPr txBox="1">
            <a:spLocks noGrp="1"/>
          </p:cNvSpPr>
          <p:nvPr>
            <p:ph type="subTitle" idx="4"/>
          </p:nvPr>
        </p:nvSpPr>
        <p:spPr>
          <a:xfrm>
            <a:off x="4474400" y="4907467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9"/>
          <p:cNvSpPr txBox="1">
            <a:spLocks noGrp="1"/>
          </p:cNvSpPr>
          <p:nvPr>
            <p:ph type="subTitle" idx="5"/>
          </p:nvPr>
        </p:nvSpPr>
        <p:spPr>
          <a:xfrm>
            <a:off x="7988800" y="2600415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subTitle" idx="6"/>
          </p:nvPr>
        </p:nvSpPr>
        <p:spPr>
          <a:xfrm>
            <a:off x="7988800" y="4907467"/>
            <a:ext cx="3243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7"/>
          </p:nvPr>
        </p:nvSpPr>
        <p:spPr>
          <a:xfrm>
            <a:off x="960000" y="2101884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3" name="Google Shape;473;p19"/>
          <p:cNvSpPr txBox="1">
            <a:spLocks noGrp="1"/>
          </p:cNvSpPr>
          <p:nvPr>
            <p:ph type="subTitle" idx="8"/>
          </p:nvPr>
        </p:nvSpPr>
        <p:spPr>
          <a:xfrm>
            <a:off x="4474400" y="2101884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9"/>
          </p:nvPr>
        </p:nvSpPr>
        <p:spPr>
          <a:xfrm>
            <a:off x="7989600" y="2101884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5" name="Google Shape;475;p19"/>
          <p:cNvSpPr txBox="1">
            <a:spLocks noGrp="1"/>
          </p:cNvSpPr>
          <p:nvPr>
            <p:ph type="subTitle" idx="13"/>
          </p:nvPr>
        </p:nvSpPr>
        <p:spPr>
          <a:xfrm>
            <a:off x="960000" y="4404667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6" name="Google Shape;476;p19"/>
          <p:cNvSpPr txBox="1">
            <a:spLocks noGrp="1"/>
          </p:cNvSpPr>
          <p:nvPr>
            <p:ph type="subTitle" idx="14"/>
          </p:nvPr>
        </p:nvSpPr>
        <p:spPr>
          <a:xfrm>
            <a:off x="4474400" y="4404667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subTitle" idx="15"/>
          </p:nvPr>
        </p:nvSpPr>
        <p:spPr>
          <a:xfrm>
            <a:off x="7989600" y="4404667"/>
            <a:ext cx="3242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grpSp>
        <p:nvGrpSpPr>
          <p:cNvPr id="478" name="Google Shape;478;p19"/>
          <p:cNvGrpSpPr/>
          <p:nvPr/>
        </p:nvGrpSpPr>
        <p:grpSpPr>
          <a:xfrm flipH="1">
            <a:off x="11489611" y="5371122"/>
            <a:ext cx="499192" cy="1283821"/>
            <a:chOff x="-720900" y="1958300"/>
            <a:chExt cx="462900" cy="1190488"/>
          </a:xfrm>
        </p:grpSpPr>
        <p:sp>
          <p:nvSpPr>
            <p:cNvPr id="479" name="Google Shape;479;p19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94" name="Google Shape;494;p19"/>
          <p:cNvGrpSpPr/>
          <p:nvPr/>
        </p:nvGrpSpPr>
        <p:grpSpPr>
          <a:xfrm rot="-5400000" flipH="1">
            <a:off x="595477" y="-189112"/>
            <a:ext cx="499192" cy="1283821"/>
            <a:chOff x="-720900" y="1958300"/>
            <a:chExt cx="462900" cy="1190488"/>
          </a:xfrm>
        </p:grpSpPr>
        <p:sp>
          <p:nvSpPr>
            <p:cNvPr id="495" name="Google Shape;495;p19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04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0"/>
          <p:cNvSpPr txBox="1">
            <a:spLocks noGrp="1"/>
          </p:cNvSpPr>
          <p:nvPr>
            <p:ph type="title" hasCustomPrompt="1"/>
          </p:nvPr>
        </p:nvSpPr>
        <p:spPr>
          <a:xfrm>
            <a:off x="1447400" y="811168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2" name="Google Shape;512;p20"/>
          <p:cNvSpPr txBox="1">
            <a:spLocks noGrp="1"/>
          </p:cNvSpPr>
          <p:nvPr>
            <p:ph type="subTitle" idx="1"/>
          </p:nvPr>
        </p:nvSpPr>
        <p:spPr>
          <a:xfrm>
            <a:off x="1447400" y="2039567"/>
            <a:ext cx="4656800" cy="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447400" y="2567412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4" name="Google Shape;514;p20"/>
          <p:cNvSpPr txBox="1">
            <a:spLocks noGrp="1"/>
          </p:cNvSpPr>
          <p:nvPr>
            <p:ph type="subTitle" idx="3"/>
          </p:nvPr>
        </p:nvSpPr>
        <p:spPr>
          <a:xfrm flipH="1">
            <a:off x="1447400" y="3803865"/>
            <a:ext cx="4656800" cy="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0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447400" y="4323625"/>
            <a:ext cx="4656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6" name="Google Shape;516;p20"/>
          <p:cNvSpPr txBox="1">
            <a:spLocks noGrp="1"/>
          </p:cNvSpPr>
          <p:nvPr>
            <p:ph type="subTitle" idx="5"/>
          </p:nvPr>
        </p:nvSpPr>
        <p:spPr>
          <a:xfrm flipH="1">
            <a:off x="1447400" y="5552032"/>
            <a:ext cx="4656800" cy="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17" name="Google Shape;517;p20"/>
          <p:cNvGrpSpPr/>
          <p:nvPr/>
        </p:nvGrpSpPr>
        <p:grpSpPr>
          <a:xfrm>
            <a:off x="323095" y="200688"/>
            <a:ext cx="499192" cy="1283821"/>
            <a:chOff x="-720900" y="1958300"/>
            <a:chExt cx="462900" cy="1190488"/>
          </a:xfrm>
        </p:grpSpPr>
        <p:sp>
          <p:nvSpPr>
            <p:cNvPr id="518" name="Google Shape;518;p20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33" name="Google Shape;533;p20"/>
          <p:cNvGrpSpPr/>
          <p:nvPr/>
        </p:nvGrpSpPr>
        <p:grpSpPr>
          <a:xfrm>
            <a:off x="11476528" y="5286322"/>
            <a:ext cx="499192" cy="1283821"/>
            <a:chOff x="-720900" y="1958300"/>
            <a:chExt cx="462900" cy="1190488"/>
          </a:xfrm>
        </p:grpSpPr>
        <p:sp>
          <p:nvSpPr>
            <p:cNvPr id="534" name="Google Shape;534;p20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29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5FB5EB-98E7-5FFF-7F92-27AAF31A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D2040B-B60B-D278-FB48-5DE761167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C2C032-42A6-8C18-BEDD-7C4968539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295E7F-82CC-32FE-27FB-BDDF952F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97D643-C609-327F-7A7E-16075425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36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1"/>
          <p:cNvSpPr txBox="1">
            <a:spLocks noGrp="1"/>
          </p:cNvSpPr>
          <p:nvPr>
            <p:ph type="title"/>
          </p:nvPr>
        </p:nvSpPr>
        <p:spPr>
          <a:xfrm>
            <a:off x="951009" y="854733"/>
            <a:ext cx="5104000" cy="1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21"/>
          <p:cNvSpPr txBox="1">
            <a:spLocks noGrp="1"/>
          </p:cNvSpPr>
          <p:nvPr>
            <p:ph type="subTitle" idx="1"/>
          </p:nvPr>
        </p:nvSpPr>
        <p:spPr>
          <a:xfrm>
            <a:off x="950967" y="2063133"/>
            <a:ext cx="51040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21"/>
          <p:cNvSpPr txBox="1"/>
          <p:nvPr/>
        </p:nvSpPr>
        <p:spPr>
          <a:xfrm>
            <a:off x="950967" y="4815933"/>
            <a:ext cx="49208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6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321034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22"/>
          <p:cNvGrpSpPr/>
          <p:nvPr/>
        </p:nvGrpSpPr>
        <p:grpSpPr>
          <a:xfrm flipH="1">
            <a:off x="11489611" y="5371122"/>
            <a:ext cx="499192" cy="1283821"/>
            <a:chOff x="-720900" y="1958300"/>
            <a:chExt cx="462900" cy="1190488"/>
          </a:xfrm>
        </p:grpSpPr>
        <p:sp>
          <p:nvSpPr>
            <p:cNvPr id="555" name="Google Shape;555;p2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70" name="Google Shape;570;p22"/>
          <p:cNvGrpSpPr/>
          <p:nvPr/>
        </p:nvGrpSpPr>
        <p:grpSpPr>
          <a:xfrm rot="-5400000" flipH="1">
            <a:off x="595477" y="-189112"/>
            <a:ext cx="499192" cy="1283821"/>
            <a:chOff x="-720900" y="1958300"/>
            <a:chExt cx="462900" cy="1190488"/>
          </a:xfrm>
        </p:grpSpPr>
        <p:sp>
          <p:nvSpPr>
            <p:cNvPr id="571" name="Google Shape;571;p2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86" name="Google Shape;586;p22"/>
          <p:cNvGrpSpPr/>
          <p:nvPr/>
        </p:nvGrpSpPr>
        <p:grpSpPr>
          <a:xfrm flipH="1">
            <a:off x="11489611" y="203188"/>
            <a:ext cx="499192" cy="1283821"/>
            <a:chOff x="-720900" y="1958300"/>
            <a:chExt cx="462900" cy="1190488"/>
          </a:xfrm>
        </p:grpSpPr>
        <p:sp>
          <p:nvSpPr>
            <p:cNvPr id="587" name="Google Shape;587;p2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770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23"/>
          <p:cNvGrpSpPr/>
          <p:nvPr/>
        </p:nvGrpSpPr>
        <p:grpSpPr>
          <a:xfrm rot="5400000" flipH="1">
            <a:off x="595528" y="5763288"/>
            <a:ext cx="499192" cy="1283821"/>
            <a:chOff x="-720900" y="1958300"/>
            <a:chExt cx="462900" cy="1190488"/>
          </a:xfrm>
        </p:grpSpPr>
        <p:sp>
          <p:nvSpPr>
            <p:cNvPr id="604" name="Google Shape;604;p2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19" name="Google Shape;619;p23"/>
          <p:cNvGrpSpPr/>
          <p:nvPr/>
        </p:nvGrpSpPr>
        <p:grpSpPr>
          <a:xfrm rot="5400000">
            <a:off x="11097295" y="-189112"/>
            <a:ext cx="499192" cy="1283821"/>
            <a:chOff x="-720900" y="1958300"/>
            <a:chExt cx="462900" cy="1190488"/>
          </a:xfrm>
        </p:grpSpPr>
        <p:sp>
          <p:nvSpPr>
            <p:cNvPr id="620" name="Google Shape;620;p2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35" name="Google Shape;635;p23"/>
          <p:cNvGrpSpPr/>
          <p:nvPr/>
        </p:nvGrpSpPr>
        <p:grpSpPr>
          <a:xfrm>
            <a:off x="203195" y="203188"/>
            <a:ext cx="499192" cy="1283821"/>
            <a:chOff x="-720900" y="1958300"/>
            <a:chExt cx="462900" cy="1190488"/>
          </a:xfrm>
        </p:grpSpPr>
        <p:sp>
          <p:nvSpPr>
            <p:cNvPr id="636" name="Google Shape;636;p2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92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E68E51-9781-6B59-3117-6FA1E648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A65E77-E776-BFFE-DDF1-13F253386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28A4E2-FDA3-8BA2-5341-A1369412F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D15B51-2688-FED9-50A3-D5188701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76A3BE-41D1-D0C2-071C-7577CD24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38696B-3F32-79C2-0727-FC4AA4CB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5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EE4EE0-F46D-18CE-22B2-E61362ED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BF28B3-4B69-D262-6DFC-62CF2B054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526B6D-9F30-30D0-2C51-A63946866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EDB9456-155D-48CE-FA92-635D1E373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F2D954F-B467-C738-1165-9EC545F142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8BBA7E-CC2C-2246-2B2A-756A7187F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013BA51-07C1-B98F-FD39-75B467C0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7FAE30-9ECF-0A51-0A0E-30B5F972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3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5EFDB-808E-B5D5-19EC-5CADC40A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1E36A2-0963-A975-19F2-E88A9FDE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16C04D-D621-7041-D9D9-8F051CB6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A3C03E-8180-680A-492B-C068B3DC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5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7D505A-9BC4-B15F-9BA6-E7DA7E02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26A98AF-271E-F360-96E8-2E0842AA7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B3D832-0C86-F5EE-96F7-CC5EC189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6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E2E16-4212-67BD-B411-036943CFD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5402FF-FACF-BF3C-6AEE-AC65EDD2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1AC64B-C549-42EA-67CF-01358EB16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ADFC52-1946-8BE1-AF8C-59D9E516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AD1E29-4343-8F4E-BEC4-8C099C27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8C782C-D8CC-8FB4-AFB4-418C72A6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0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39D008-F64C-BD6F-2097-830ECFBD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60D33D8-6C4B-B21A-1AA8-5999C67B3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EBC25D-29F0-DD14-C97F-4D6249495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6841ED-C9F0-7B7F-7519-51B0177C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6FD631-FD1B-57C0-ED8F-7B139939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E3ACE6-8172-9B5B-6967-AEEC4284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E8A367C-1D46-A7A9-362F-20604B25E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827668-986C-A8CA-E617-49D948EF7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3BA5A5-A46F-5BA8-EBFB-3D320CDA5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F7E22-A064-754A-BE16-897BBD8B100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AA5F5A-CA49-6229-5640-5FA19AC37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8E4B15-B942-D56A-18B5-2F3FCA1BB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81A04-42D3-4040-9739-87479A4C722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8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79134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Bahnschrift" panose="020B0502040204020203" pitchFamily="34" charset="0"/>
          <a:ea typeface="Bahnschrift" panose="020B05020402040202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772248-DE23-007A-3B67-AEB261CF7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C13FF7-C631-2D59-663C-D05AFF1C21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F4711F-8956-38AF-EA93-3158772436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528" y="274864"/>
            <a:ext cx="4268149" cy="2653393"/>
          </a:xfrm>
          <a:prstGeom prst="rect">
            <a:avLst/>
          </a:prstGeom>
        </p:spPr>
      </p:pic>
      <p:pic>
        <p:nvPicPr>
          <p:cNvPr id="1026" name="Picture 2" descr="white airplane, clouds, flight, the plane, sunrise, Aviation">
            <a:extLst>
              <a:ext uri="{FF2B5EF4-FFF2-40B4-BE49-F238E27FC236}">
                <a16:creationId xmlns:a16="http://schemas.microsoft.com/office/drawing/2014/main" id="{732CAEDC-ED6A-228F-45AB-17360782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capture d’écran, Police, Graphique, conception&#10;&#10;Description générée automatiquement">
            <a:extLst>
              <a:ext uri="{FF2B5EF4-FFF2-40B4-BE49-F238E27FC236}">
                <a16:creationId xmlns:a16="http://schemas.microsoft.com/office/drawing/2014/main" id="{826188CE-6081-0AD4-EEE4-D37869E492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9164" y="112735"/>
            <a:ext cx="1020929" cy="651352"/>
          </a:xfrm>
          <a:prstGeom prst="rect">
            <a:avLst/>
          </a:prstGeom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B7B2EB67-0250-700F-EAB7-805E940540A0}"/>
              </a:ext>
            </a:extLst>
          </p:cNvPr>
          <p:cNvSpPr txBox="1">
            <a:spLocks/>
          </p:cNvSpPr>
          <p:nvPr/>
        </p:nvSpPr>
        <p:spPr>
          <a:xfrm>
            <a:off x="4444" y="4158642"/>
            <a:ext cx="7452986" cy="1377862"/>
          </a:xfrm>
          <a:prstGeom prst="rect">
            <a:avLst/>
          </a:prstGeom>
          <a:gradFill flip="none" rotWithShape="1">
            <a:gsLst>
              <a:gs pos="0">
                <a:srgbClr val="763746"/>
              </a:gs>
              <a:gs pos="100000">
                <a:srgbClr val="D4694F"/>
              </a:gs>
            </a:gsLst>
            <a:lin ang="0" scaled="0"/>
            <a:tileRect/>
          </a:gradFill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algn="l">
              <a:spcAft>
                <a:spcPts val="800"/>
              </a:spcAft>
            </a:pPr>
            <a:endParaRPr lang="en-US" sz="1800" dirty="0">
              <a:solidFill>
                <a:schemeClr val="bg1"/>
              </a:solidFill>
              <a:latin typeface="Bahnschrift" panose="020B0502040204020203" pitchFamily="34" charset="0"/>
              <a:cs typeface="ExcellenceInMotion" panose="02000506030000020004" pitchFamily="2" charset="77"/>
            </a:endParaRPr>
          </a:p>
          <a:p>
            <a:pPr marL="534988" algn="l">
              <a:spcAft>
                <a:spcPts val="800"/>
              </a:spcAft>
            </a:pPr>
            <a:r>
              <a:rPr lang="en-US" sz="7400" dirty="0">
                <a:solidFill>
                  <a:schemeClr val="bg1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From Model to shared Product</a:t>
            </a:r>
          </a:p>
          <a:p>
            <a:pPr marL="534988" algn="l">
              <a:spcAft>
                <a:spcPts val="800"/>
              </a:spcAft>
            </a:pPr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Objectives, Requirements and Key Success Factors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2DAC5E-7FCA-80AD-C469-6DA986026B0D}"/>
              </a:ext>
            </a:extLst>
          </p:cNvPr>
          <p:cNvSpPr txBox="1">
            <a:spLocks/>
          </p:cNvSpPr>
          <p:nvPr/>
        </p:nvSpPr>
        <p:spPr>
          <a:xfrm>
            <a:off x="475791" y="5528403"/>
            <a:ext cx="6144000" cy="76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Call 25/05/2023 / G.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Baues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AirFrance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/KLM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A6407A-59DB-74E6-866B-EA5D88751C7D}"/>
              </a:ext>
            </a:extLst>
          </p:cNvPr>
          <p:cNvSpPr txBox="1"/>
          <p:nvPr/>
        </p:nvSpPr>
        <p:spPr>
          <a:xfrm>
            <a:off x="-340021" y="847332"/>
            <a:ext cx="768287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594769" defTabSz="1219170"/>
            <a:r>
              <a:rPr lang="fr-FR" sz="2800" b="1" dirty="0" err="1">
                <a:solidFill>
                  <a:srgbClr val="C00000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Airline</a:t>
            </a:r>
            <a:r>
              <a:rPr lang="fr-FR" sz="2800" b="1" dirty="0">
                <a:solidFill>
                  <a:srgbClr val="C00000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 Product Management </a:t>
            </a:r>
            <a:r>
              <a:rPr lang="fr-FR" sz="2800" b="1" dirty="0" err="1">
                <a:solidFill>
                  <a:srgbClr val="C00000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Working</a:t>
            </a:r>
            <a:r>
              <a:rPr lang="fr-FR" sz="2800" b="1" dirty="0">
                <a:solidFill>
                  <a:srgbClr val="C00000"/>
                </a:solidFill>
                <a:latin typeface="Bahnschrift" panose="020B0502040204020203" pitchFamily="34" charset="0"/>
                <a:cs typeface="ExcellenceInMotion" panose="02000506030000020004" pitchFamily="2" charset="77"/>
              </a:rPr>
              <a:t> Group</a:t>
            </a:r>
            <a:endParaRPr lang="fr-FR" sz="2000" b="1" dirty="0">
              <a:solidFill>
                <a:srgbClr val="C00000"/>
              </a:solidFill>
              <a:latin typeface="Bahnschrift" panose="020B0502040204020203" pitchFamily="34" charset="0"/>
              <a:cs typeface="ExcellenceInMotion" panose="02000506030000020004" pitchFamily="2" charset="77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2AE50A6-0215-FC75-3EAD-2E809C1C72D4}"/>
              </a:ext>
            </a:extLst>
          </p:cNvPr>
          <p:cNvCxnSpPr/>
          <p:nvPr/>
        </p:nvCxnSpPr>
        <p:spPr>
          <a:xfrm>
            <a:off x="0" y="1312606"/>
            <a:ext cx="725620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Product: Seat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522" y="1320128"/>
            <a:ext cx="4346016" cy="4447626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A68186-5B82-2026-21FC-B601B868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" y="1317357"/>
            <a:ext cx="4021015" cy="225767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F464A0A-5D3F-7362-8573-CBE59B649F96}"/>
              </a:ext>
            </a:extLst>
          </p:cNvPr>
          <p:cNvSpPr txBox="1"/>
          <p:nvPr/>
        </p:nvSpPr>
        <p:spPr>
          <a:xfrm rot="19308627">
            <a:off x="1762656" y="3184095"/>
            <a:ext cx="432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Add the instantiation of the Product for a Seat</a:t>
            </a:r>
          </a:p>
        </p:txBody>
      </p:sp>
    </p:spTree>
    <p:extLst>
      <p:ext uri="{BB962C8B-B14F-4D97-AF65-F5344CB8AC3E}">
        <p14:creationId xmlns:p14="http://schemas.microsoft.com/office/powerpoint/2010/main" val="314423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Structural issue at hand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522" y="1320128"/>
            <a:ext cx="4346016" cy="4447626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What need’s to be standardized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Content /  catalog structure and management ? </a:t>
            </a:r>
          </a:p>
          <a:p>
            <a:pPr lvl="1"/>
            <a:r>
              <a:rPr lang="en-US" sz="1600" dirty="0">
                <a:latin typeface="Bahnschrift" panose="020B0502040204020203" pitchFamily="34" charset="0"/>
              </a:rPr>
              <a:t>Content merge ?  </a:t>
            </a:r>
          </a:p>
          <a:p>
            <a:r>
              <a:rPr lang="en-US" sz="1600" b="1" dirty="0">
                <a:latin typeface="Bahnschrift" panose="020B0502040204020203" pitchFamily="34" charset="0"/>
              </a:rPr>
              <a:t>DO WE </a:t>
            </a:r>
            <a:r>
              <a:rPr lang="en-US" sz="1600" dirty="0">
                <a:latin typeface="Bahnschrift" panose="020B0502040204020203" pitchFamily="34" charset="0"/>
              </a:rPr>
              <a:t>need to standardize it or just use what’s available </a:t>
            </a: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150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935CEA3-2AEE-400F-C117-FCE3B43D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Available eBusiness Standards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18676CD-F6D8-E7EE-6507-FD08BA862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t="16923" r="8173" b="6325"/>
          <a:stretch/>
        </p:blipFill>
        <p:spPr bwMode="auto">
          <a:xfrm>
            <a:off x="949569" y="1383323"/>
            <a:ext cx="10245970" cy="52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8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Proposal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692" y="1402189"/>
            <a:ext cx="7394016" cy="4447626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Ask standardization specialists on this:</a:t>
            </a:r>
          </a:p>
          <a:p>
            <a:pPr lvl="1"/>
            <a:r>
              <a:rPr lang="en-US" sz="2400" dirty="0">
                <a:latin typeface="Bahnschrift" panose="020B0502040204020203" pitchFamily="34" charset="0"/>
              </a:rPr>
              <a:t>ETIM, </a:t>
            </a:r>
            <a:r>
              <a:rPr lang="en-US" sz="2400" dirty="0" err="1">
                <a:latin typeface="Bahnschrift" panose="020B0502040204020203" pitchFamily="34" charset="0"/>
              </a:rPr>
              <a:t>BMECat</a:t>
            </a:r>
            <a:r>
              <a:rPr lang="en-US" sz="2400" dirty="0">
                <a:latin typeface="Bahnschrift" panose="020B0502040204020203" pitchFamily="34" charset="0"/>
              </a:rPr>
              <a:t>, GS1, ISO etc. others</a:t>
            </a:r>
          </a:p>
          <a:p>
            <a:pPr lvl="1"/>
            <a:endParaRPr lang="en-US" sz="2400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Idea: </a:t>
            </a:r>
          </a:p>
          <a:p>
            <a:pPr lvl="1"/>
            <a:r>
              <a:rPr lang="en-US" sz="2400" dirty="0">
                <a:latin typeface="Bahnschrift" panose="020B0502040204020203" pitchFamily="34" charset="0"/>
              </a:rPr>
              <a:t>Learn and better grasp the do’s / don’ts in this area</a:t>
            </a:r>
          </a:p>
          <a:p>
            <a:pPr lvl="1"/>
            <a:r>
              <a:rPr lang="en-US" sz="2400" dirty="0">
                <a:latin typeface="Bahnschrift" panose="020B0502040204020203" pitchFamily="34" charset="0"/>
              </a:rPr>
              <a:t>Check/Improve on our requirements </a:t>
            </a:r>
          </a:p>
          <a:p>
            <a:pPr lvl="1"/>
            <a:r>
              <a:rPr lang="en-US" sz="2400" dirty="0">
                <a:latin typeface="Bahnschrift" panose="020B0502040204020203" pitchFamily="34" charset="0"/>
              </a:rPr>
              <a:t>Don’t reinvent the wheel if not necessary</a:t>
            </a:r>
          </a:p>
          <a:p>
            <a:pPr lvl="1"/>
            <a:r>
              <a:rPr lang="en-US" sz="2400" dirty="0">
                <a:latin typeface="Bahnschrift" panose="020B0502040204020203" pitchFamily="34" charset="0"/>
              </a:rPr>
              <a:t>Avoid running down dead-end roads</a:t>
            </a:r>
          </a:p>
          <a:p>
            <a:endParaRPr lang="en-US" sz="1600" dirty="0">
              <a:latin typeface="Bahnschrift" panose="020B0502040204020203" pitchFamily="34" charset="0"/>
            </a:endParaRP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0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4210CCF-0B8A-3FE0-72BD-9604585857DD}"/>
              </a:ext>
            </a:extLst>
          </p:cNvPr>
          <p:cNvSpPr txBox="1"/>
          <p:nvPr/>
        </p:nvSpPr>
        <p:spPr>
          <a:xfrm>
            <a:off x="1915885" y="250372"/>
            <a:ext cx="69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81D146-809E-E4DE-7EE0-5AC913EB270B}"/>
              </a:ext>
            </a:extLst>
          </p:cNvPr>
          <p:cNvSpPr txBox="1"/>
          <p:nvPr/>
        </p:nvSpPr>
        <p:spPr>
          <a:xfrm>
            <a:off x="1774371" y="696687"/>
            <a:ext cx="121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546374-FC32-8B80-F8A3-1F3AFF4A3869}"/>
              </a:ext>
            </a:extLst>
          </p:cNvPr>
          <p:cNvSpPr txBox="1"/>
          <p:nvPr/>
        </p:nvSpPr>
        <p:spPr>
          <a:xfrm>
            <a:off x="1774372" y="1143002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statement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4D8D73-571B-1BC5-8412-93532D19D072}"/>
              </a:ext>
            </a:extLst>
          </p:cNvPr>
          <p:cNvSpPr txBox="1"/>
          <p:nvPr/>
        </p:nvSpPr>
        <p:spPr>
          <a:xfrm>
            <a:off x="1349829" y="2710544"/>
            <a:ext cx="468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Structural problem ( standards for </a:t>
            </a:r>
            <a:r>
              <a:rPr lang="en-US" dirty="0" err="1"/>
              <a:t>ebusiness</a:t>
            </a:r>
            <a:r>
              <a:rPr lang="en-US" dirty="0"/>
              <a:t> ) …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A1EF89-FCEA-7C37-314D-29ACCC2AEEA2}"/>
              </a:ext>
            </a:extLst>
          </p:cNvPr>
          <p:cNvSpPr txBox="1"/>
          <p:nvPr/>
        </p:nvSpPr>
        <p:spPr>
          <a:xfrm>
            <a:off x="1698172" y="1905003"/>
            <a:ext cx="3156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Meta model ( product )</a:t>
            </a:r>
          </a:p>
          <a:p>
            <a:endParaRPr lang="en-US" dirty="0"/>
          </a:p>
          <a:p>
            <a:r>
              <a:rPr lang="en-US" dirty="0"/>
              <a:t>Seat product 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64E472-C2C7-BD83-EC20-D22B8F83B8F1}"/>
              </a:ext>
            </a:extLst>
          </p:cNvPr>
          <p:cNvSpPr txBox="1"/>
          <p:nvPr/>
        </p:nvSpPr>
        <p:spPr>
          <a:xfrm>
            <a:off x="1774372" y="1632859"/>
            <a:ext cx="360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Meta-Meta model ( overall catalog )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0735507-E311-D2FC-BDBF-805FB95353BB}"/>
              </a:ext>
            </a:extLst>
          </p:cNvPr>
          <p:cNvSpPr txBox="1"/>
          <p:nvPr/>
        </p:nvSpPr>
        <p:spPr>
          <a:xfrm>
            <a:off x="1321357" y="3176955"/>
            <a:ext cx="665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Issues: separate catalog exchange from the payload ( classification )  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7254F0-6DDA-9FE1-57CF-96FA26D4B7A8}"/>
              </a:ext>
            </a:extLst>
          </p:cNvPr>
          <p:cNvSpPr txBox="1"/>
          <p:nvPr/>
        </p:nvSpPr>
        <p:spPr>
          <a:xfrm>
            <a:off x="1364063" y="3710355"/>
            <a:ext cx="850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Issues: We ca quickly can get lost in the details / run down holes which lead to nowhere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2549F2-C392-7A74-AD99-429C0047A082}"/>
              </a:ext>
            </a:extLst>
          </p:cNvPr>
          <p:cNvSpPr txBox="1"/>
          <p:nvPr/>
        </p:nvSpPr>
        <p:spPr>
          <a:xfrm>
            <a:off x="7195456" y="424544"/>
            <a:ext cx="4522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</a:t>
            </a:r>
          </a:p>
          <a:p>
            <a:r>
              <a:rPr lang="en-US" dirty="0"/>
              <a:t>Ask standardization specialists on this</a:t>
            </a:r>
          </a:p>
          <a:p>
            <a:r>
              <a:rPr lang="en-US" dirty="0"/>
              <a:t>ETIM </a:t>
            </a:r>
            <a:r>
              <a:rPr lang="en-US" dirty="0" err="1"/>
              <a:t>BMECat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others </a:t>
            </a:r>
          </a:p>
          <a:p>
            <a:r>
              <a:rPr lang="en-US" dirty="0"/>
              <a:t>Idea don’t reinvent the wheel and use widely  </a:t>
            </a:r>
          </a:p>
        </p:txBody>
      </p:sp>
    </p:spTree>
    <p:extLst>
      <p:ext uri="{BB962C8B-B14F-4D97-AF65-F5344CB8AC3E}">
        <p14:creationId xmlns:p14="http://schemas.microsoft.com/office/powerpoint/2010/main" val="157469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9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rgbClr val="C00000"/>
                </a:solidFill>
              </a:rPr>
              <a:t>Table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/>
              <a:t>of contents</a:t>
            </a:r>
            <a:endParaRPr dirty="0"/>
          </a:p>
        </p:txBody>
      </p:sp>
      <p:sp>
        <p:nvSpPr>
          <p:cNvPr id="787" name="Google Shape;787;p29"/>
          <p:cNvSpPr txBox="1">
            <a:spLocks noGrp="1"/>
          </p:cNvSpPr>
          <p:nvPr>
            <p:ph type="title" idx="2"/>
          </p:nvPr>
        </p:nvSpPr>
        <p:spPr>
          <a:xfrm>
            <a:off x="1163200" y="2153701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rgbClr val="C00000"/>
                </a:solidFill>
              </a:rPr>
              <a:t>01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788" name="Google Shape;788;p29"/>
          <p:cNvSpPr txBox="1">
            <a:spLocks noGrp="1"/>
          </p:cNvSpPr>
          <p:nvPr>
            <p:ph type="title" idx="3"/>
          </p:nvPr>
        </p:nvSpPr>
        <p:spPr>
          <a:xfrm>
            <a:off x="1163200" y="4268132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solidFill>
                  <a:srgbClr val="C00000"/>
                </a:solidFill>
              </a:rPr>
              <a:t>04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789" name="Google Shape;789;p29"/>
          <p:cNvSpPr txBox="1">
            <a:spLocks noGrp="1"/>
          </p:cNvSpPr>
          <p:nvPr>
            <p:ph type="title" idx="4"/>
          </p:nvPr>
        </p:nvSpPr>
        <p:spPr>
          <a:xfrm>
            <a:off x="4559000" y="2153701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solidFill>
                  <a:srgbClr val="C00000"/>
                </a:solidFill>
              </a:rPr>
              <a:t>02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790" name="Google Shape;790;p29"/>
          <p:cNvSpPr txBox="1">
            <a:spLocks noGrp="1"/>
          </p:cNvSpPr>
          <p:nvPr>
            <p:ph type="title" idx="5"/>
          </p:nvPr>
        </p:nvSpPr>
        <p:spPr>
          <a:xfrm>
            <a:off x="4559000" y="4268132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solidFill>
                  <a:srgbClr val="C00000"/>
                </a:solidFill>
              </a:rPr>
              <a:t>05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791" name="Google Shape;791;p29"/>
          <p:cNvSpPr txBox="1">
            <a:spLocks noGrp="1"/>
          </p:cNvSpPr>
          <p:nvPr>
            <p:ph type="title" idx="6"/>
          </p:nvPr>
        </p:nvSpPr>
        <p:spPr>
          <a:xfrm>
            <a:off x="7954800" y="2153701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solidFill>
                  <a:srgbClr val="C00000"/>
                </a:solidFill>
              </a:rPr>
              <a:t>03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792" name="Google Shape;792;p29"/>
          <p:cNvSpPr txBox="1">
            <a:spLocks noGrp="1"/>
          </p:cNvSpPr>
          <p:nvPr>
            <p:ph type="title" idx="7"/>
          </p:nvPr>
        </p:nvSpPr>
        <p:spPr>
          <a:xfrm>
            <a:off x="7954800" y="4268132"/>
            <a:ext cx="1432800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solidFill>
                  <a:srgbClr val="C00000"/>
                </a:solidFill>
              </a:rPr>
              <a:t>06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793" name="Google Shape;793;p29"/>
          <p:cNvSpPr txBox="1">
            <a:spLocks noGrp="1"/>
          </p:cNvSpPr>
          <p:nvPr>
            <p:ph type="subTitle" idx="1"/>
          </p:nvPr>
        </p:nvSpPr>
        <p:spPr>
          <a:xfrm>
            <a:off x="1163200" y="29173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Introduction	</a:t>
            </a:r>
            <a:endParaRPr dirty="0"/>
          </a:p>
        </p:txBody>
      </p:sp>
      <p:sp>
        <p:nvSpPr>
          <p:cNvPr id="794" name="Google Shape;794;p29"/>
          <p:cNvSpPr txBox="1">
            <a:spLocks noGrp="1"/>
          </p:cNvSpPr>
          <p:nvPr>
            <p:ph type="subTitle" idx="8"/>
          </p:nvPr>
        </p:nvSpPr>
        <p:spPr>
          <a:xfrm>
            <a:off x="4559000" y="29173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Objectives</a:t>
            </a:r>
            <a:endParaRPr dirty="0"/>
          </a:p>
        </p:txBody>
      </p:sp>
      <p:sp>
        <p:nvSpPr>
          <p:cNvPr id="795" name="Google Shape;795;p29"/>
          <p:cNvSpPr txBox="1">
            <a:spLocks noGrp="1"/>
          </p:cNvSpPr>
          <p:nvPr>
            <p:ph type="subTitle" idx="9"/>
          </p:nvPr>
        </p:nvSpPr>
        <p:spPr>
          <a:xfrm>
            <a:off x="7954800" y="29173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Meta</a:t>
            </a:r>
            <a:endParaRPr dirty="0"/>
          </a:p>
        </p:txBody>
      </p:sp>
      <p:sp>
        <p:nvSpPr>
          <p:cNvPr id="796" name="Google Shape;796;p29"/>
          <p:cNvSpPr txBox="1">
            <a:spLocks noGrp="1"/>
          </p:cNvSpPr>
          <p:nvPr>
            <p:ph type="subTitle" idx="13"/>
          </p:nvPr>
        </p:nvSpPr>
        <p:spPr>
          <a:xfrm>
            <a:off x="1163200" y="50318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Seat</a:t>
            </a:r>
            <a:endParaRPr dirty="0"/>
          </a:p>
        </p:txBody>
      </p:sp>
      <p:sp>
        <p:nvSpPr>
          <p:cNvPr id="797" name="Google Shape;797;p29"/>
          <p:cNvSpPr txBox="1">
            <a:spLocks noGrp="1"/>
          </p:cNvSpPr>
          <p:nvPr>
            <p:ph type="subTitle" idx="14"/>
          </p:nvPr>
        </p:nvSpPr>
        <p:spPr>
          <a:xfrm>
            <a:off x="4559000" y="50318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fr-FR" dirty="0"/>
              <a:t>Outlook</a:t>
            </a:r>
            <a:endParaRPr dirty="0"/>
          </a:p>
        </p:txBody>
      </p:sp>
      <p:sp>
        <p:nvSpPr>
          <p:cNvPr id="798" name="Google Shape;798;p29"/>
          <p:cNvSpPr txBox="1">
            <a:spLocks noGrp="1"/>
          </p:cNvSpPr>
          <p:nvPr>
            <p:ph type="subTitle" idx="15"/>
          </p:nvPr>
        </p:nvSpPr>
        <p:spPr>
          <a:xfrm>
            <a:off x="7954800" y="5031800"/>
            <a:ext cx="3074000" cy="84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Proposal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755" y="1615096"/>
            <a:ext cx="4039703" cy="4181020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2000" dirty="0">
                <a:latin typeface="Bahnschrift" panose="020B0502040204020203" pitchFamily="34" charset="0"/>
              </a:rPr>
              <a:t>The airline industry is shifting to a modern retailing environment and setup which entails fundamental changes in how we organize B2B relations in our industry and beyond.</a:t>
            </a: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7E9CC33D-1F7E-8B2A-4F0E-13B99AEA71B0}"/>
              </a:ext>
            </a:extLst>
          </p:cNvPr>
          <p:cNvSpPr txBox="1">
            <a:spLocks/>
          </p:cNvSpPr>
          <p:nvPr/>
        </p:nvSpPr>
        <p:spPr>
          <a:xfrm>
            <a:off x="5212451" y="1605263"/>
            <a:ext cx="6084813" cy="2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03195" indent="0">
              <a:buFont typeface="DM Sans"/>
              <a:buNone/>
            </a:pPr>
            <a:endParaRPr lang="en-US" sz="2000" kern="0" dirty="0">
              <a:latin typeface="Bahnschrift" panose="020B0502040204020203" pitchFamily="34" charset="0"/>
            </a:endParaRPr>
          </a:p>
          <a:p>
            <a:r>
              <a:rPr lang="en-US" sz="2000" kern="0" dirty="0">
                <a:latin typeface="Bahnschrift" panose="020B0502040204020203" pitchFamily="34" charset="0"/>
              </a:rPr>
              <a:t>As Airlines we want to be able to share and consume, within a given framework, each others’ products in order to respond with the best possible offer to our customers</a:t>
            </a:r>
          </a:p>
          <a:p>
            <a:pPr marL="203195" indent="0">
              <a:buNone/>
            </a:pPr>
            <a:endParaRPr lang="en-US" sz="2000" kern="0" dirty="0">
              <a:latin typeface="Bahnschrift" panose="020B0502040204020203" pitchFamily="34" charset="0"/>
            </a:endParaRPr>
          </a:p>
          <a:p>
            <a:r>
              <a:rPr lang="en-US" sz="2000" kern="0" dirty="0">
                <a:latin typeface="Bahnschrift" panose="020B0502040204020203" pitchFamily="34" charset="0"/>
              </a:rPr>
              <a:t>As Airlines we want to be able to integrate content from suppliers outside of our industry transparently within our offers </a:t>
            </a:r>
          </a:p>
          <a:p>
            <a:pPr marL="203195" indent="0">
              <a:buFont typeface="DM Sans"/>
              <a:buNone/>
            </a:pPr>
            <a:endParaRPr lang="en-US" sz="2000" kern="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33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Objectives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755" y="1615096"/>
            <a:ext cx="10455630" cy="4181020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2000" dirty="0">
                <a:latin typeface="Bahnschrift" panose="020B0502040204020203" pitchFamily="34" charset="0"/>
              </a:rPr>
              <a:t>Specify &lt;&lt; Product Management &gt;&gt;  related Business Capabilities and Requirements and base Principles </a:t>
            </a:r>
          </a:p>
          <a:p>
            <a:endParaRPr lang="en-US" sz="2000" dirty="0">
              <a:latin typeface="Bahnschrift" panose="020B0502040204020203" pitchFamily="34" charset="0"/>
            </a:endParaRPr>
          </a:p>
          <a:p>
            <a:endParaRPr lang="en-US" sz="2000" dirty="0">
              <a:latin typeface="Bahnschrift" panose="020B0502040204020203" pitchFamily="34" charset="0"/>
            </a:endParaRP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526867-02B2-ACA3-7D44-239960466752}"/>
              </a:ext>
            </a:extLst>
          </p:cNvPr>
          <p:cNvSpPr txBox="1"/>
          <p:nvPr/>
        </p:nvSpPr>
        <p:spPr>
          <a:xfrm rot="19308627">
            <a:off x="1762656" y="2999430"/>
            <a:ext cx="4325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List add here some Key Principles / Requirements</a:t>
            </a:r>
          </a:p>
          <a:p>
            <a:r>
              <a:rPr lang="en-US" sz="2400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Plus user stories </a:t>
            </a:r>
          </a:p>
        </p:txBody>
      </p:sp>
    </p:spTree>
    <p:extLst>
      <p:ext uri="{BB962C8B-B14F-4D97-AF65-F5344CB8AC3E}">
        <p14:creationId xmlns:p14="http://schemas.microsoft.com/office/powerpoint/2010/main" val="170835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57807-CC61-B00A-CC3B-36038C34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Utterly incomplete list of user stories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8274608F-18E7-3D09-C726-EE1BB097B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220202"/>
              </p:ext>
            </p:extLst>
          </p:nvPr>
        </p:nvGraphicFramePr>
        <p:xfrm>
          <a:off x="339967" y="1454638"/>
          <a:ext cx="11183816" cy="5146294"/>
        </p:xfrm>
        <a:graphic>
          <a:graphicData uri="http://schemas.openxmlformats.org/drawingml/2006/table">
            <a:tbl>
              <a:tblPr/>
              <a:tblGrid>
                <a:gridCol w="2795954">
                  <a:extLst>
                    <a:ext uri="{9D8B030D-6E8A-4147-A177-3AD203B41FA5}">
                      <a16:colId xmlns:a16="http://schemas.microsoft.com/office/drawing/2014/main" val="2968051241"/>
                    </a:ext>
                  </a:extLst>
                </a:gridCol>
                <a:gridCol w="2795954">
                  <a:extLst>
                    <a:ext uri="{9D8B030D-6E8A-4147-A177-3AD203B41FA5}">
                      <a16:colId xmlns:a16="http://schemas.microsoft.com/office/drawing/2014/main" val="2771569564"/>
                    </a:ext>
                  </a:extLst>
                </a:gridCol>
                <a:gridCol w="3376248">
                  <a:extLst>
                    <a:ext uri="{9D8B030D-6E8A-4147-A177-3AD203B41FA5}">
                      <a16:colId xmlns:a16="http://schemas.microsoft.com/office/drawing/2014/main" val="3547815822"/>
                    </a:ext>
                  </a:extLst>
                </a:gridCol>
                <a:gridCol w="2215660">
                  <a:extLst>
                    <a:ext uri="{9D8B030D-6E8A-4147-A177-3AD203B41FA5}">
                      <a16:colId xmlns:a16="http://schemas.microsoft.com/office/drawing/2014/main" val="4104650229"/>
                    </a:ext>
                  </a:extLst>
                </a:gridCol>
              </a:tblGrid>
              <a:tr h="104535"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As an/a &lt;Role&gt;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I want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so that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Theme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375828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the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latest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up to date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detailed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product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information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available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from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my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suppliers</a:t>
                      </a:r>
                      <a:endParaRPr lang="fr-FR" sz="1200" dirty="0">
                        <a:solidFill>
                          <a:srgbClr val="1A1A1A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  <a:p>
                      <a:pPr algn="l" fontAlgn="t"/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(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shape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/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form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/ conditions / ... full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list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to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be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determined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)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I can propose the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most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relevant and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accurate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offers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to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my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customers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and have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my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offer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engine use the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avaialble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data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without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any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restriction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User Experience / Inspiration / Aquisition</a:t>
                      </a:r>
                    </a:p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#existing products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76584"/>
                  </a:ext>
                </a:extLst>
              </a:tr>
              <a:tr h="152582"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-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Retailer</a:t>
                      </a:r>
                      <a:endParaRPr lang="fr-FR" sz="1200" dirty="0">
                        <a:solidFill>
                          <a:srgbClr val="1A1A1A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propose the best shopping expirience to my customers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Customers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can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easily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find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detailed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product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information about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each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product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,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including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specifications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,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features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, and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benefits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. This can help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anyone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to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make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an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informed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purchasing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decision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.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fr-FR" sz="1200">
                        <a:solidFill>
                          <a:srgbClr val="1A1A1A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606377"/>
                  </a:ext>
                </a:extLst>
              </a:tr>
              <a:tr h="420983"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Customer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do easy multi criteria search based shopping. Text based search would be perfect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I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get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the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most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relevant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offers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rapidly</a:t>
                      </a:r>
                      <a:endParaRPr lang="fr-FR" sz="1200" dirty="0">
                        <a:solidFill>
                          <a:srgbClr val="1A1A1A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fr-FR" sz="1200">
                        <a:solidFill>
                          <a:srgbClr val="1A1A1A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812357"/>
                  </a:ext>
                </a:extLst>
              </a:tr>
              <a:tr h="420983"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upto date information about product delivery for orders i placed with my supplier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I can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react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accordingly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in case of issues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with</a:t>
                      </a:r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 the </a:t>
                      </a:r>
                      <a:r>
                        <a:rPr lang="fr-FR" sz="1200" dirty="0" err="1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delivery</a:t>
                      </a:r>
                      <a:endParaRPr lang="fr-FR" sz="1200" dirty="0">
                        <a:solidFill>
                          <a:srgbClr val="1A1A1A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fr-FR" sz="1200">
                        <a:solidFill>
                          <a:srgbClr val="1A1A1A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620258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be able to transparently exchange product configuration information with the supplier and vice versa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honor specific agreement / products as define in the mutual agreements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#new products</a:t>
                      </a:r>
                    </a:p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#extensibility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31283"/>
                  </a:ext>
                </a:extLst>
              </a:tr>
              <a:tr h="658318"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 - Retailer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be in control of the information provided by a supplier catalog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only the important / pertinent information is present for creating offers thus optimizing my ressource consumption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#extensibility</a:t>
                      </a:r>
                    </a:p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#optional/mandatory</a:t>
                      </a:r>
                    </a:p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#schema repository / management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585015"/>
                  </a:ext>
                </a:extLst>
              </a:tr>
              <a:tr h="579206"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Airline - Supplier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to provide the most upto date and complete product information to my retailers within an bilaterally agreed scope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the call rate for offers will be optimized and therefore the conversion rate shall increase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dirty="0">
                          <a:solidFill>
                            <a:srgbClr val="1A1A1A"/>
                          </a:solidFill>
                          <a:effectLst/>
                          <a:latin typeface="Bahnschrift" panose="020B0502040204020203" pitchFamily="34" charset="0"/>
                        </a:rPr>
                        <a:t>#Traffic #Conversion</a:t>
                      </a:r>
                    </a:p>
                  </a:txBody>
                  <a:tcPr marL="25423" marR="25423" marT="12712" marB="12712">
                    <a:lnL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156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80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F7372-0B41-7178-711F-DC8104A5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1" y="1660739"/>
            <a:ext cx="9425354" cy="3372400"/>
          </a:xfrm>
        </p:spPr>
        <p:txBody>
          <a:bodyPr/>
          <a:lstStyle/>
          <a:p>
            <a:r>
              <a:rPr lang="en-US" sz="4000" dirty="0"/>
              <a:t>All of the above, as a common denominator, requires an unambiguous and extensible model allowing to describe the meaning of the products exchanged. </a:t>
            </a:r>
          </a:p>
        </p:txBody>
      </p:sp>
    </p:spTree>
    <p:extLst>
      <p:ext uri="{BB962C8B-B14F-4D97-AF65-F5344CB8AC3E}">
        <p14:creationId xmlns:p14="http://schemas.microsoft.com/office/powerpoint/2010/main" val="106810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Meta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522" y="1320128"/>
            <a:ext cx="4346016" cy="4447626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Metamodel for a Product Catalog ( Structure plus Content )</a:t>
            </a:r>
          </a:p>
          <a:p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This model allows to express of all structural components of a catalog including the ones which represent the products shared</a:t>
            </a:r>
          </a:p>
          <a:p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It does not define the concrete elements though</a:t>
            </a:r>
          </a:p>
          <a:p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This model formalizes/demonstrates the </a:t>
            </a:r>
            <a:r>
              <a:rPr lang="en-US" sz="1600" b="1" dirty="0">
                <a:latin typeface="Bahnschrift" panose="020B0502040204020203" pitchFamily="34" charset="0"/>
              </a:rPr>
              <a:t>requirement</a:t>
            </a:r>
            <a:r>
              <a:rPr lang="en-US" sz="1600" dirty="0">
                <a:latin typeface="Bahnschrift" panose="020B0502040204020203" pitchFamily="34" charset="0"/>
              </a:rPr>
              <a:t> for flexibility/extensibility we look for allowing for bilateral as well as private extensions.</a:t>
            </a: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A2CAAA-BD95-8C2A-9BCC-63A43DA4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31" y="621323"/>
            <a:ext cx="5049305" cy="566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45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16B6AEC5-C79A-9EF8-7997-7E5BEB4D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21" y="0"/>
            <a:ext cx="11498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D39DFF0-8B71-1432-3B06-E5568C372E56}"/>
              </a:ext>
            </a:extLst>
          </p:cNvPr>
          <p:cNvSpPr txBox="1"/>
          <p:nvPr/>
        </p:nvSpPr>
        <p:spPr>
          <a:xfrm>
            <a:off x="164124" y="2989385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ahnschrift" panose="020B0502040204020203" pitchFamily="34" charset="0"/>
              </a:rPr>
              <a:t>Catalog Structure Elements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8BED5-F3ED-26F7-E7C4-3867CEE4D7C1}"/>
              </a:ext>
            </a:extLst>
          </p:cNvPr>
          <p:cNvSpPr/>
          <p:nvPr/>
        </p:nvSpPr>
        <p:spPr>
          <a:xfrm>
            <a:off x="3446585" y="2790092"/>
            <a:ext cx="1582615" cy="242667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eur en angle 4">
            <a:extLst>
              <a:ext uri="{FF2B5EF4-FFF2-40B4-BE49-F238E27FC236}">
                <a16:creationId xmlns:a16="http://schemas.microsoft.com/office/drawing/2014/main" id="{69310483-9571-472A-2751-43C70916D237}"/>
              </a:ext>
            </a:extLst>
          </p:cNvPr>
          <p:cNvCxnSpPr/>
          <p:nvPr/>
        </p:nvCxnSpPr>
        <p:spPr>
          <a:xfrm>
            <a:off x="1863969" y="3399692"/>
            <a:ext cx="1594339" cy="304800"/>
          </a:xfrm>
          <a:prstGeom prst="bentConnector3">
            <a:avLst>
              <a:gd name="adj1" fmla="val 73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C1FEA49-4C4E-B14E-6997-36280DAF5831}"/>
              </a:ext>
            </a:extLst>
          </p:cNvPr>
          <p:cNvSpPr/>
          <p:nvPr/>
        </p:nvSpPr>
        <p:spPr>
          <a:xfrm>
            <a:off x="8698523" y="0"/>
            <a:ext cx="1582615" cy="24852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B145C5-B2AA-19C4-CD8B-0676D5BE6EC1}"/>
              </a:ext>
            </a:extLst>
          </p:cNvPr>
          <p:cNvSpPr txBox="1"/>
          <p:nvPr/>
        </p:nvSpPr>
        <p:spPr>
          <a:xfrm>
            <a:off x="7842739" y="1113692"/>
            <a:ext cx="400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Properties of the Structure Elements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4F310E3-6570-5F28-E21F-021938F5890D}"/>
              </a:ext>
            </a:extLst>
          </p:cNvPr>
          <p:cNvSpPr txBox="1"/>
          <p:nvPr/>
        </p:nvSpPr>
        <p:spPr>
          <a:xfrm>
            <a:off x="9718432" y="4372708"/>
            <a:ext cx="296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Representations of the Structure Elements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4D59DC-25C5-650E-9AC6-57D4FAA3BF58}"/>
              </a:ext>
            </a:extLst>
          </p:cNvPr>
          <p:cNvSpPr/>
          <p:nvPr/>
        </p:nvSpPr>
        <p:spPr>
          <a:xfrm>
            <a:off x="9648092" y="2661138"/>
            <a:ext cx="1582615" cy="241495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6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EB640-E286-1335-6D0B-647AF717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Product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66CB5F-882D-3E8F-F202-BDBCF7D3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522" y="1320128"/>
            <a:ext cx="4346016" cy="4447626"/>
          </a:xfrm>
        </p:spPr>
        <p:txBody>
          <a:bodyPr/>
          <a:lstStyle/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1600" dirty="0">
                <a:latin typeface="Bahnschrift" panose="020B0502040204020203" pitchFamily="34" charset="0"/>
              </a:rPr>
              <a:t>Model for a Product</a:t>
            </a:r>
          </a:p>
          <a:p>
            <a:pPr marL="203195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</a:t>
            </a:r>
          </a:p>
          <a:p>
            <a:pPr marL="203195" indent="0">
              <a:buNone/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4927091-28DD-0BB3-FFAE-6CE474A6AB50}"/>
              </a:ext>
            </a:extLst>
          </p:cNvPr>
          <p:cNvSpPr txBox="1"/>
          <p:nvPr/>
        </p:nvSpPr>
        <p:spPr>
          <a:xfrm rot="19308627">
            <a:off x="1762656" y="3184095"/>
            <a:ext cx="432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Add the instantiation of the model for a product</a:t>
            </a:r>
          </a:p>
        </p:txBody>
      </p:sp>
    </p:spTree>
    <p:extLst>
      <p:ext uri="{BB962C8B-B14F-4D97-AF65-F5344CB8AC3E}">
        <p14:creationId xmlns:p14="http://schemas.microsoft.com/office/powerpoint/2010/main" val="41902764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ministrative Process Review Meeting by Slidesgo">
  <a:themeElements>
    <a:clrScheme name="Simple Light">
      <a:dk1>
        <a:srgbClr val="000000"/>
      </a:dk1>
      <a:lt1>
        <a:srgbClr val="F7F7F7"/>
      </a:lt1>
      <a:dk2>
        <a:srgbClr val="5757FF"/>
      </a:dk2>
      <a:lt2>
        <a:srgbClr val="FF1D2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727</Words>
  <Application>Microsoft Macintosh PowerPoint</Application>
  <PresentationFormat>Grand écran</PresentationFormat>
  <Paragraphs>126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Anaheim</vt:lpstr>
      <vt:lpstr>Arial</vt:lpstr>
      <vt:lpstr>Bahnschrift</vt:lpstr>
      <vt:lpstr>Calibri</vt:lpstr>
      <vt:lpstr>Calibri Light</vt:lpstr>
      <vt:lpstr>DM Sans</vt:lpstr>
      <vt:lpstr>Fira Code</vt:lpstr>
      <vt:lpstr>Thème Office</vt:lpstr>
      <vt:lpstr>Administrative Process Review Meeting by Slidesgo</vt:lpstr>
      <vt:lpstr>Présentation PowerPoint</vt:lpstr>
      <vt:lpstr>Table of contents</vt:lpstr>
      <vt:lpstr>Introduction</vt:lpstr>
      <vt:lpstr>Objectives</vt:lpstr>
      <vt:lpstr>Utterly incomplete list of user stories</vt:lpstr>
      <vt:lpstr>All of the above, as a common denominator, requires an unambiguous and extensible model allowing to describe the meaning of the products exchanged. </vt:lpstr>
      <vt:lpstr>Meta</vt:lpstr>
      <vt:lpstr>Présentation PowerPoint</vt:lpstr>
      <vt:lpstr>Product</vt:lpstr>
      <vt:lpstr>Product: Seat</vt:lpstr>
      <vt:lpstr>Structural issue at hand</vt:lpstr>
      <vt:lpstr>Available eBusiness Standards</vt:lpstr>
      <vt:lpstr>Proposal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Baues, Gregor (PSIN AR) - AF</dc:creator>
  <cp:lastModifiedBy>Baues, Gregor (PSIN AR) - AF</cp:lastModifiedBy>
  <cp:revision>3</cp:revision>
  <dcterms:created xsi:type="dcterms:W3CDTF">2023-05-24T07:04:11Z</dcterms:created>
  <dcterms:modified xsi:type="dcterms:W3CDTF">2023-05-24T15:26:54Z</dcterms:modified>
</cp:coreProperties>
</file>